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sldIdLst>
    <p:sldId id="1370" r:id="rId2"/>
    <p:sldId id="1831" r:id="rId3"/>
    <p:sldId id="1832" r:id="rId4"/>
    <p:sldId id="1471" r:id="rId5"/>
    <p:sldId id="1805" r:id="rId6"/>
    <p:sldId id="1833" r:id="rId7"/>
    <p:sldId id="1834" r:id="rId8"/>
    <p:sldId id="1835" r:id="rId9"/>
    <p:sldId id="1836" r:id="rId10"/>
    <p:sldId id="1837" r:id="rId11"/>
    <p:sldId id="1838" r:id="rId12"/>
    <p:sldId id="1839" r:id="rId13"/>
    <p:sldId id="1840" r:id="rId14"/>
    <p:sldId id="1825" r:id="rId15"/>
    <p:sldId id="1843" r:id="rId16"/>
    <p:sldId id="1842" r:id="rId17"/>
    <p:sldId id="1841" r:id="rId18"/>
    <p:sldId id="1844" r:id="rId19"/>
    <p:sldId id="1845" r:id="rId20"/>
    <p:sldId id="1829" r:id="rId21"/>
    <p:sldId id="1847" r:id="rId22"/>
    <p:sldId id="1848" r:id="rId23"/>
    <p:sldId id="1855" r:id="rId24"/>
    <p:sldId id="1856" r:id="rId25"/>
    <p:sldId id="1857" r:id="rId26"/>
    <p:sldId id="1820" r:id="rId27"/>
    <p:sldId id="1821" r:id="rId28"/>
    <p:sldId id="1853" r:id="rId29"/>
    <p:sldId id="1854" r:id="rId30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006633"/>
    <a:srgbClr val="0070C0"/>
    <a:srgbClr val="D828B6"/>
    <a:srgbClr val="0000FF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302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0" name="Google Shape;70;p8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8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6547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585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450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6665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264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materials copyright UMBC, </a:t>
            </a:r>
            <a:r>
              <a:rPr lang="en-US" sz="1600" dirty="0" smtClean="0"/>
              <a:t>Kevin </a:t>
            </a:r>
            <a:r>
              <a:rPr lang="en-US" sz="1600" dirty="0" err="1" smtClean="0"/>
              <a:t>Bilzer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Seamus Burke and Dr.</a:t>
            </a:r>
            <a:r>
              <a:rPr lang="en-US" sz="1600" dirty="0" smtClean="0"/>
              <a:t> Gibson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unless otherwise noted</a:t>
            </a:r>
            <a:endParaRPr lang="en-US" sz="1600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SzPts val="3000"/>
            </a:pPr>
            <a:r>
              <a:rPr lang="en-US" smtClean="0"/>
              <a:t>Offensive </a:t>
            </a:r>
            <a:r>
              <a:rPr lang="en-US" dirty="0"/>
              <a:t>Security and Hardening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1.5: Enumeration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</a:t>
            </a:r>
            <a:r>
              <a:rPr lang="en-US" dirty="0"/>
              <a:t>in this stage is to identify exactly what versions of which services are running</a:t>
            </a:r>
          </a:p>
          <a:p>
            <a:endParaRPr lang="en-US" dirty="0"/>
          </a:p>
          <a:p>
            <a:r>
              <a:rPr lang="en-US" dirty="0" smtClean="0"/>
              <a:t>Look </a:t>
            </a:r>
            <a:r>
              <a:rPr lang="en-US" dirty="0"/>
              <a:t>for known exploits </a:t>
            </a:r>
            <a:r>
              <a:rPr lang="en-US" dirty="0" smtClean="0"/>
              <a:t>and vulnerabilities for those </a:t>
            </a:r>
            <a:r>
              <a:rPr lang="en-US" dirty="0"/>
              <a:t>specific </a:t>
            </a:r>
            <a:r>
              <a:rPr lang="en-US" dirty="0" smtClean="0"/>
              <a:t>versions</a:t>
            </a:r>
            <a:endParaRPr lang="en-US" dirty="0"/>
          </a:p>
          <a:p>
            <a:r>
              <a:rPr lang="en-US" dirty="0"/>
              <a:t>Are there common misconfigurations which show up a lot with these specific technologies?</a:t>
            </a:r>
          </a:p>
          <a:p>
            <a:r>
              <a:rPr lang="en-US" dirty="0"/>
              <a:t>How do you test for these misconfigurations?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8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Actually breaking into machines, </a:t>
            </a:r>
            <a:r>
              <a:rPr lang="en-US" dirty="0" smtClean="0"/>
              <a:t>often what people </a:t>
            </a:r>
            <a:br>
              <a:rPr lang="en-US" dirty="0" smtClean="0"/>
            </a:br>
            <a:r>
              <a:rPr lang="en-US" dirty="0" smtClean="0"/>
              <a:t>think </a:t>
            </a:r>
            <a:r>
              <a:rPr lang="en-US" dirty="0"/>
              <a:t>about when </a:t>
            </a:r>
            <a:r>
              <a:rPr lang="en-US" dirty="0" smtClean="0"/>
              <a:t>they think of </a:t>
            </a:r>
            <a:r>
              <a:rPr lang="en-US" dirty="0"/>
              <a:t>“hacking”</a:t>
            </a:r>
          </a:p>
          <a:p>
            <a:pPr lvl="1"/>
            <a:r>
              <a:rPr lang="en-US" dirty="0" smtClean="0"/>
              <a:t>Not actually that exciting though</a:t>
            </a:r>
          </a:p>
          <a:p>
            <a:pPr lvl="1"/>
            <a:endParaRPr lang="en-US" dirty="0"/>
          </a:p>
          <a:p>
            <a:r>
              <a:rPr lang="en-US" dirty="0" smtClean="0"/>
              <a:t>It only takes one weak link to </a:t>
            </a:r>
            <a:br>
              <a:rPr lang="en-US" dirty="0" smtClean="0"/>
            </a:br>
            <a:r>
              <a:rPr lang="en-US" dirty="0" smtClean="0"/>
              <a:t>own an enterprise</a:t>
            </a:r>
          </a:p>
          <a:p>
            <a:pPr lvl="1"/>
            <a:r>
              <a:rPr lang="en-US" dirty="0" smtClean="0"/>
              <a:t>Phishing emails, infected </a:t>
            </a:r>
            <a:br>
              <a:rPr lang="en-US" dirty="0" smtClean="0"/>
            </a:br>
            <a:r>
              <a:rPr lang="en-US" dirty="0" smtClean="0"/>
              <a:t>document downloads</a:t>
            </a:r>
          </a:p>
          <a:p>
            <a:pPr lvl="1"/>
            <a:r>
              <a:rPr lang="en-US" dirty="0" smtClean="0"/>
              <a:t>Why client-side exploits are </a:t>
            </a:r>
            <a:br>
              <a:rPr lang="en-US" dirty="0" smtClean="0"/>
            </a:br>
            <a:r>
              <a:rPr lang="en-US" dirty="0" smtClean="0"/>
              <a:t>still a thing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8524" y="2971800"/>
            <a:ext cx="5775837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19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 initially gain access into a network, you want to make sure you can always get back in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doesn’t just mean in 5 minutes, it means days, weeks, or months later</a:t>
            </a:r>
          </a:p>
          <a:p>
            <a:r>
              <a:rPr lang="en-US" dirty="0"/>
              <a:t>Ideally even after reboots, resets,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9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Post Exploitation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what </a:t>
            </a:r>
            <a:r>
              <a:rPr lang="en-US" dirty="0" smtClean="0"/>
              <a:t>separates </a:t>
            </a:r>
            <a:r>
              <a:rPr lang="en-US" dirty="0"/>
              <a:t>the skilled </a:t>
            </a:r>
            <a:r>
              <a:rPr lang="en-US" dirty="0" smtClean="0"/>
              <a:t>attackers from everyone else 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can you do with your access?</a:t>
            </a:r>
          </a:p>
          <a:p>
            <a:pPr lvl="1"/>
            <a:r>
              <a:rPr lang="en-US" dirty="0"/>
              <a:t>Can you escalate privileges on your local machine?</a:t>
            </a:r>
          </a:p>
          <a:p>
            <a:pPr lvl="1"/>
            <a:r>
              <a:rPr lang="en-US" dirty="0"/>
              <a:t>What is accessible within the network?</a:t>
            </a:r>
          </a:p>
          <a:p>
            <a:pPr lvl="1"/>
            <a:r>
              <a:rPr lang="en-US" dirty="0"/>
              <a:t>Can you get access to file servers, internal source code, </a:t>
            </a:r>
            <a:r>
              <a:rPr lang="en-US" dirty="0" smtClean="0"/>
              <a:t>documents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Can you get access to other users’ machines?</a:t>
            </a:r>
          </a:p>
          <a:p>
            <a:pPr lvl="1"/>
            <a:r>
              <a:rPr lang="en-US" dirty="0"/>
              <a:t>Can you elevate your privileges on a network </a:t>
            </a:r>
            <a:r>
              <a:rPr lang="en-US" dirty="0" smtClean="0"/>
              <a:t>level?</a:t>
            </a:r>
          </a:p>
          <a:p>
            <a:pPr lvl="2"/>
            <a:r>
              <a:rPr lang="en-US" sz="2400" dirty="0" smtClean="0"/>
              <a:t>To </a:t>
            </a:r>
            <a:r>
              <a:rPr lang="en-US" sz="2400" dirty="0"/>
              <a:t>Domain Administrator?</a:t>
            </a:r>
          </a:p>
          <a:p>
            <a:pPr lvl="1"/>
            <a:r>
              <a:rPr lang="en-US" dirty="0"/>
              <a:t>How easy is it to stay undetected?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4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and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Metasploit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source attack framework, written in Ruby</a:t>
            </a:r>
          </a:p>
          <a:p>
            <a:pPr lvl="1"/>
            <a:r>
              <a:rPr lang="en-US" dirty="0"/>
              <a:t>Can be used to write and launch own exploits</a:t>
            </a:r>
          </a:p>
          <a:p>
            <a:pPr lvl="1"/>
            <a:r>
              <a:rPr lang="en-US" dirty="0"/>
              <a:t>Managing different sessions</a:t>
            </a:r>
          </a:p>
          <a:p>
            <a:pPr lvl="1"/>
            <a:r>
              <a:rPr lang="en-US" dirty="0"/>
              <a:t>Escalating privileges</a:t>
            </a:r>
          </a:p>
          <a:p>
            <a:pPr lvl="1"/>
            <a:r>
              <a:rPr lang="en-US" dirty="0"/>
              <a:t>Covers basically everything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would need</a:t>
            </a:r>
          </a:p>
          <a:p>
            <a:r>
              <a:rPr lang="en-US" sz="3200" dirty="0"/>
              <a:t>Very much a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“</a:t>
            </a:r>
            <a:r>
              <a:rPr lang="en-US" sz="3200" dirty="0"/>
              <a:t>point-and-click tool”</a:t>
            </a:r>
          </a:p>
          <a:p>
            <a:endParaRPr lang="en-US" dirty="0"/>
          </a:p>
        </p:txBody>
      </p:sp>
      <p:pic>
        <p:nvPicPr>
          <p:cNvPr id="4" name="Picture 2" descr="https://lh3.googleusercontent.com/px1m80e6S8PlOI3S4gWQYDjGCyNvKms7rqARAKFfQQxYi-S2kcjjeE3WQuiguL9RO5zCzAmnKaTopLKwVyoOlzlRndS0K9IBm1cl5co6dzhu3MHeP3MTCaLDYUetJtJ51jfanYA4T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525" y="2667000"/>
            <a:ext cx="5878691" cy="330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66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Metasploit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Walks you through the major steps in launching an attack</a:t>
            </a:r>
          </a:p>
          <a:p>
            <a:pPr lvl="1"/>
            <a:r>
              <a:rPr lang="en-US" sz="2800" dirty="0"/>
              <a:t>Choosing and setting up an exploit</a:t>
            </a:r>
          </a:p>
          <a:p>
            <a:pPr lvl="1"/>
            <a:r>
              <a:rPr lang="en-US" sz="2800" dirty="0"/>
              <a:t>Checking to see if the target is vulnerable</a:t>
            </a:r>
          </a:p>
          <a:p>
            <a:pPr lvl="1"/>
            <a:r>
              <a:rPr lang="en-US" sz="2800" dirty="0"/>
              <a:t>Choosing and configuring a payload</a:t>
            </a:r>
          </a:p>
          <a:p>
            <a:pPr lvl="1"/>
            <a:r>
              <a:rPr lang="en-US" sz="2800" dirty="0"/>
              <a:t>Choosing the encoding and evasion techniques for the payload</a:t>
            </a:r>
          </a:p>
          <a:p>
            <a:pPr lvl="1"/>
            <a:r>
              <a:rPr lang="en-US" sz="2800" dirty="0"/>
              <a:t>Launching the attack</a:t>
            </a:r>
          </a:p>
          <a:p>
            <a:pPr lvl="1"/>
            <a:r>
              <a:rPr lang="en-US" sz="2800" dirty="0"/>
              <a:t>Handling the </a:t>
            </a:r>
            <a:r>
              <a:rPr lang="en-US" sz="2800" dirty="0" smtClean="0"/>
              <a:t>connections</a:t>
            </a:r>
          </a:p>
          <a:p>
            <a:pPr lvl="2"/>
            <a:r>
              <a:rPr lang="en-US" sz="2400" dirty="0" smtClean="0"/>
              <a:t>This one is particularly useful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8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LSA and LSASS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LSA (Local Security </a:t>
            </a:r>
            <a:r>
              <a:rPr lang="en-US" dirty="0" smtClean="0"/>
              <a:t>Authority)</a:t>
            </a:r>
          </a:p>
          <a:p>
            <a:pPr lvl="1"/>
            <a:r>
              <a:rPr lang="en-US" dirty="0" smtClean="0"/>
              <a:t>Windows </a:t>
            </a:r>
            <a:r>
              <a:rPr lang="en-US" dirty="0"/>
              <a:t>subsystem responsible for managing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authentication </a:t>
            </a:r>
            <a:r>
              <a:rPr lang="en-US" dirty="0"/>
              <a:t>and local security policy</a:t>
            </a:r>
          </a:p>
          <a:p>
            <a:endParaRPr lang="en-US" dirty="0"/>
          </a:p>
          <a:p>
            <a:r>
              <a:rPr lang="en-US" dirty="0"/>
              <a:t>LSASS (LSA Subsystem </a:t>
            </a:r>
            <a:r>
              <a:rPr lang="en-US" dirty="0" smtClean="0"/>
              <a:t>Service)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process in which LSA runs</a:t>
            </a:r>
          </a:p>
          <a:p>
            <a:pPr lvl="1"/>
            <a:r>
              <a:rPr lang="en-US" dirty="0"/>
              <a:t>Responsible for providing single sign-on functionality in Windows</a:t>
            </a:r>
          </a:p>
          <a:p>
            <a:r>
              <a:rPr lang="en-US" dirty="0"/>
              <a:t>Does this by caching credentials in memory. Why is this bad?</a:t>
            </a:r>
          </a:p>
        </p:txBody>
      </p:sp>
    </p:spTree>
    <p:extLst>
      <p:ext uri="{BB962C8B-B14F-4D97-AF65-F5344CB8AC3E}">
        <p14:creationId xmlns:p14="http://schemas.microsoft.com/office/powerpoint/2010/main" val="348921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Mimikatz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</a:t>
            </a:r>
            <a:r>
              <a:rPr lang="en-US" dirty="0"/>
              <a:t>which can dump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Windows </a:t>
            </a:r>
            <a:r>
              <a:rPr lang="en-US" dirty="0"/>
              <a:t>passwords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and other things)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the memory</a:t>
            </a:r>
            <a:endParaRPr lang="en-US" dirty="0"/>
          </a:p>
          <a:p>
            <a:pPr lvl="1"/>
            <a:r>
              <a:rPr lang="en-US" dirty="0"/>
              <a:t>For </a:t>
            </a:r>
            <a:r>
              <a:rPr lang="en-US" b="1" i="1" u="sng" dirty="0"/>
              <a:t>every user</a:t>
            </a:r>
            <a:r>
              <a:rPr lang="en-US" dirty="0"/>
              <a:t> who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logged </a:t>
            </a:r>
            <a:r>
              <a:rPr lang="en-US" dirty="0"/>
              <a:t>in since the last boot</a:t>
            </a:r>
          </a:p>
          <a:p>
            <a:endParaRPr lang="en-US" dirty="0"/>
          </a:p>
          <a:p>
            <a:r>
              <a:rPr lang="en-US" dirty="0"/>
              <a:t>(This should scare you)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Google Shape;133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294675" y="1295400"/>
            <a:ext cx="5281374" cy="47412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0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“Passing”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Hardening</a:t>
            </a:r>
          </a:p>
          <a:p>
            <a:r>
              <a:rPr lang="en-US" dirty="0"/>
              <a:t>Windows hardening methods</a:t>
            </a:r>
          </a:p>
          <a:p>
            <a:pPr lvl="1"/>
            <a:r>
              <a:rPr lang="en-US" dirty="0" smtClean="0"/>
              <a:t>Defender</a:t>
            </a:r>
          </a:p>
          <a:p>
            <a:pPr lvl="1"/>
            <a:r>
              <a:rPr lang="en-US" dirty="0" smtClean="0"/>
              <a:t>Automatic updates</a:t>
            </a:r>
          </a:p>
          <a:p>
            <a:pPr lvl="1"/>
            <a:r>
              <a:rPr lang="en-US" dirty="0" smtClean="0"/>
              <a:t>Security policy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roup policy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0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“Passing”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the Hash and Pass the Ticket</a:t>
            </a:r>
          </a:p>
          <a:p>
            <a:pPr lvl="1"/>
            <a:endParaRPr lang="en-US" dirty="0"/>
          </a:p>
          <a:p>
            <a:r>
              <a:rPr lang="en-US" dirty="0" smtClean="0"/>
              <a:t>Goal of both attacks is to impersonate another user</a:t>
            </a:r>
          </a:p>
          <a:p>
            <a:pPr lvl="1"/>
            <a:r>
              <a:rPr lang="en-US" dirty="0" smtClean="0"/>
              <a:t>Pass the Hash: specifically, password hashes</a:t>
            </a:r>
          </a:p>
          <a:p>
            <a:pPr lvl="1"/>
            <a:r>
              <a:rPr lang="en-US" dirty="0" smtClean="0"/>
              <a:t>Pass the Ticket: Kerberos tickets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Allows attacker to</a:t>
            </a:r>
          </a:p>
          <a:p>
            <a:pPr lvl="1"/>
            <a:r>
              <a:rPr lang="en-US" dirty="0" smtClean="0"/>
              <a:t>Gain access to new info and systems</a:t>
            </a:r>
          </a:p>
          <a:p>
            <a:pPr lvl="1"/>
            <a:r>
              <a:rPr lang="en-US" dirty="0" smtClean="0"/>
              <a:t>Hide their tracks (and prevent discovery)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4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Pass the Hash Attack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stolen password hash in place of the actual password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e.g.</a:t>
            </a:r>
            <a:r>
              <a:rPr lang="en-US" dirty="0" smtClean="0"/>
              <a:t>, obtained through </a:t>
            </a:r>
            <a:r>
              <a:rPr lang="en-US" dirty="0" err="1" smtClean="0"/>
              <a:t>Mimikatz</a:t>
            </a:r>
            <a:r>
              <a:rPr lang="en-US" dirty="0" smtClean="0"/>
              <a:t>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Want </a:t>
            </a:r>
            <a:r>
              <a:rPr lang="en-US" dirty="0"/>
              <a:t>to authenticate </a:t>
            </a:r>
            <a:r>
              <a:rPr lang="en-US" dirty="0" smtClean="0"/>
              <a:t>as a </a:t>
            </a:r>
            <a:r>
              <a:rPr lang="en-US" dirty="0"/>
              <a:t>user without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having access </a:t>
            </a:r>
            <a:r>
              <a:rPr lang="en-US" dirty="0"/>
              <a:t>to </a:t>
            </a:r>
            <a:r>
              <a:rPr lang="en-US" dirty="0" smtClean="0"/>
              <a:t>their plaintext password(s)</a:t>
            </a:r>
            <a:endParaRPr lang="en-US" dirty="0"/>
          </a:p>
          <a:p>
            <a:pPr lvl="1"/>
            <a:r>
              <a:rPr lang="en-US" dirty="0" smtClean="0"/>
              <a:t>Fortunately, NTLM </a:t>
            </a:r>
            <a:r>
              <a:rPr lang="en-US" dirty="0"/>
              <a:t>hashes are </a:t>
            </a:r>
            <a:r>
              <a:rPr lang="en-US" dirty="0" smtClean="0"/>
              <a:t>often just </a:t>
            </a:r>
            <a:r>
              <a:rPr lang="en-US" dirty="0"/>
              <a:t>as good as passwords</a:t>
            </a:r>
          </a:p>
          <a:p>
            <a:pPr lvl="1"/>
            <a:r>
              <a:rPr lang="en-US" dirty="0"/>
              <a:t>Lots of </a:t>
            </a:r>
            <a:r>
              <a:rPr lang="en-US" dirty="0" smtClean="0"/>
              <a:t>Windows functions will accept </a:t>
            </a:r>
            <a:r>
              <a:rPr lang="en-US" dirty="0"/>
              <a:t>a hash in place of a password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Newer </a:t>
            </a:r>
            <a:r>
              <a:rPr lang="en-US" dirty="0"/>
              <a:t>systems </a:t>
            </a:r>
            <a:r>
              <a:rPr lang="en-US" dirty="0" smtClean="0"/>
              <a:t>store just the </a:t>
            </a:r>
            <a:r>
              <a:rPr lang="en-US" dirty="0"/>
              <a:t>hash in </a:t>
            </a:r>
            <a:r>
              <a:rPr lang="en-US" dirty="0" smtClean="0"/>
              <a:t>memory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Older systems store both the hash and the </a:t>
            </a:r>
            <a:r>
              <a:rPr lang="en-US" dirty="0" smtClean="0"/>
              <a:t>plaintext (yay?)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1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a Pass the Hash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now be used for lateral movement or spawning processes</a:t>
            </a:r>
          </a:p>
          <a:p>
            <a:pPr lvl="1"/>
            <a:r>
              <a:rPr lang="en-US" dirty="0" smtClean="0"/>
              <a:t>Connecting </a:t>
            </a:r>
            <a:r>
              <a:rPr lang="en-US" dirty="0"/>
              <a:t>to other systems using that same user </a:t>
            </a:r>
            <a:r>
              <a:rPr lang="en-US" dirty="0" smtClean="0"/>
              <a:t>account/password</a:t>
            </a:r>
          </a:p>
          <a:p>
            <a:pPr lvl="1"/>
            <a:r>
              <a:rPr lang="en-US" dirty="0" smtClean="0"/>
              <a:t>Launching processes under another account name</a:t>
            </a:r>
          </a:p>
          <a:p>
            <a:pPr lvl="3"/>
            <a:endParaRPr lang="en-US" dirty="0"/>
          </a:p>
          <a:p>
            <a:r>
              <a:rPr lang="en-US" dirty="0" smtClean="0"/>
              <a:t>Launching has two benefits:</a:t>
            </a:r>
          </a:p>
          <a:p>
            <a:pPr lvl="1"/>
            <a:r>
              <a:rPr lang="en-US" dirty="0" smtClean="0"/>
              <a:t>The launching of the application/process cannot </a:t>
            </a:r>
            <a:br>
              <a:rPr lang="en-US" dirty="0" smtClean="0"/>
            </a:br>
            <a:r>
              <a:rPr lang="en-US" dirty="0" smtClean="0"/>
              <a:t>be easily traced back to the person who actually </a:t>
            </a:r>
            <a:br>
              <a:rPr lang="en-US" dirty="0" smtClean="0"/>
            </a:br>
            <a:r>
              <a:rPr lang="en-US" dirty="0" smtClean="0"/>
              <a:t>launched it, just the username who did so</a:t>
            </a:r>
          </a:p>
          <a:p>
            <a:pPr lvl="1"/>
            <a:r>
              <a:rPr lang="en-US" dirty="0" smtClean="0"/>
              <a:t>Other users may have more privileges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3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Pass the Ticket Attack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Hacker validates themselves as a specific user by presenting a Kerberos ticket (TGT or SGT) to the system</a:t>
            </a:r>
          </a:p>
          <a:p>
            <a:endParaRPr lang="en-US" dirty="0" smtClean="0"/>
          </a:p>
          <a:p>
            <a:r>
              <a:rPr lang="en-US" dirty="0" smtClean="0"/>
              <a:t>Grab another user’s cached Kerberos ticket (still valid)</a:t>
            </a:r>
          </a:p>
          <a:p>
            <a:pPr lvl="1"/>
            <a:r>
              <a:rPr lang="en-US" dirty="0" smtClean="0"/>
              <a:t>Use that ticket as your own, with that user’s privileges</a:t>
            </a:r>
          </a:p>
          <a:p>
            <a:pPr lvl="1"/>
            <a:r>
              <a:rPr lang="en-US" dirty="0" smtClean="0"/>
              <a:t>Kerberos makes use of NTLM hashes on Windows machines</a:t>
            </a:r>
          </a:p>
          <a:p>
            <a:pPr lvl="1"/>
            <a:endParaRPr lang="en-US" dirty="0"/>
          </a:p>
          <a:p>
            <a:r>
              <a:rPr lang="en-US" dirty="0" smtClean="0"/>
              <a:t>Why does this work?  Doesn’t Kerberos verify ticket validity?</a:t>
            </a:r>
          </a:p>
          <a:p>
            <a:pPr lvl="1"/>
            <a:r>
              <a:rPr lang="en-US" dirty="0" smtClean="0"/>
              <a:t>There’s a 20-minute window after creation where this doesn’t happen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Ticket</a:t>
            </a:r>
          </a:p>
          <a:p>
            <a:pPr lvl="1"/>
            <a:r>
              <a:rPr lang="en-US" dirty="0" smtClean="0"/>
              <a:t>Intercepted tickets meant for another user</a:t>
            </a:r>
          </a:p>
          <a:p>
            <a:pPr lvl="1"/>
            <a:r>
              <a:rPr lang="en-US" dirty="0" smtClean="0"/>
              <a:t>May have higher privileges than attacker does</a:t>
            </a:r>
            <a:endParaRPr lang="en-US" dirty="0"/>
          </a:p>
          <a:p>
            <a:r>
              <a:rPr lang="en-US" dirty="0" smtClean="0"/>
              <a:t>“Silver” Tickets (Service-Granting Ticket)</a:t>
            </a:r>
          </a:p>
          <a:p>
            <a:pPr lvl="1"/>
            <a:r>
              <a:rPr lang="en-US" dirty="0" smtClean="0"/>
              <a:t>Forged ticket for specific services</a:t>
            </a:r>
            <a:endParaRPr lang="en-US" dirty="0"/>
          </a:p>
          <a:p>
            <a:pPr lvl="1"/>
            <a:r>
              <a:rPr lang="en-US" dirty="0" smtClean="0"/>
              <a:t>Lets the attacker “write their own” ticket </a:t>
            </a:r>
            <a:r>
              <a:rPr lang="en-US" u="sng" dirty="0" smtClean="0"/>
              <a:t>for that specific service</a:t>
            </a:r>
            <a:endParaRPr lang="en-US" dirty="0" smtClean="0"/>
          </a:p>
          <a:p>
            <a:r>
              <a:rPr lang="en-US" dirty="0" smtClean="0"/>
              <a:t>“Golden” Tickets (Ticket-Granting Ticket)</a:t>
            </a:r>
          </a:p>
          <a:p>
            <a:pPr lvl="1"/>
            <a:r>
              <a:rPr lang="en-US" dirty="0" smtClean="0"/>
              <a:t>Forged ticket for essentially anything</a:t>
            </a:r>
          </a:p>
          <a:p>
            <a:pPr lvl="1"/>
            <a:r>
              <a:rPr lang="en-US" dirty="0" smtClean="0"/>
              <a:t>Lets the attacker “write their own” ticket for anything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“Fancy”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Silver tickets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the Service Account </a:t>
            </a:r>
            <a:r>
              <a:rPr lang="en-US" dirty="0" smtClean="0"/>
              <a:t>password hash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Golden tickets 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the KRBTGT </a:t>
            </a:r>
            <a:r>
              <a:rPr lang="en-US" dirty="0" smtClean="0"/>
              <a:t>(Kerberos TGT) password </a:t>
            </a:r>
            <a:r>
              <a:rPr lang="en-US" dirty="0"/>
              <a:t>hash</a:t>
            </a:r>
          </a:p>
          <a:p>
            <a:pPr lvl="1"/>
            <a:r>
              <a:rPr lang="en-US" dirty="0" smtClean="0"/>
              <a:t>Allows the attacker to sort of “impersonate” the AS</a:t>
            </a:r>
          </a:p>
          <a:p>
            <a:pPr lvl="2"/>
            <a:r>
              <a:rPr lang="en-US" dirty="0" smtClean="0"/>
              <a:t>Means they can write a ticket for any service on any machine for any user</a:t>
            </a:r>
          </a:p>
          <a:p>
            <a:pPr lvl="2"/>
            <a:r>
              <a:rPr lang="en-US" dirty="0" smtClean="0"/>
              <a:t>Including users that don’t exist in the system</a:t>
            </a:r>
          </a:p>
          <a:p>
            <a:r>
              <a:rPr lang="en-US" dirty="0" smtClean="0"/>
              <a:t>Only way to remove a golden ticket’s effectiveness</a:t>
            </a:r>
          </a:p>
          <a:p>
            <a:pPr lvl="1"/>
            <a:r>
              <a:rPr lang="en-US" dirty="0" smtClean="0"/>
              <a:t>Change password </a:t>
            </a:r>
            <a:r>
              <a:rPr lang="en-US" i="1" u="sng" dirty="0" smtClean="0"/>
              <a:t>twice</a:t>
            </a:r>
            <a:r>
              <a:rPr lang="en-US" dirty="0" smtClean="0"/>
              <a:t> (keeps old password for older tickets)</a:t>
            </a:r>
            <a:endParaRPr lang="en-US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77979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7210" y="2644170"/>
            <a:ext cx="91575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63500" dir="2700000" algn="tl" rotWithShape="0">
                    <a:srgbClr val="FFC000"/>
                  </a:outerShdw>
                </a:effectLst>
              </a:rPr>
              <a:t>DEMO TIME!!!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63500" dir="2700000" algn="t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654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1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3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  <p:bldP spid="4" grpId="5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Windows Hardening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7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Hardening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Patch! Patch! </a:t>
            </a:r>
            <a:r>
              <a:rPr lang="en-US" dirty="0" err="1"/>
              <a:t>Patch</a:t>
            </a:r>
            <a:r>
              <a:rPr lang="en-US" dirty="0"/>
              <a:t>!</a:t>
            </a:r>
          </a:p>
          <a:p>
            <a:r>
              <a:rPr lang="en-US" dirty="0"/>
              <a:t>Remove or disable unnecessary services</a:t>
            </a:r>
          </a:p>
          <a:p>
            <a:r>
              <a:rPr lang="en-US" dirty="0"/>
              <a:t>Good account and password practices</a:t>
            </a:r>
          </a:p>
          <a:p>
            <a:r>
              <a:rPr lang="en-US" dirty="0"/>
              <a:t>Good firewall practices</a:t>
            </a:r>
          </a:p>
          <a:p>
            <a:pPr lvl="1"/>
            <a:r>
              <a:rPr lang="en-US" dirty="0"/>
              <a:t>Your current Windows defaults are NOT good enough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1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Mimikatz</a:t>
            </a:r>
            <a:r>
              <a:rPr lang="en-US" dirty="0" smtClean="0"/>
              <a:t>-Specific </a:t>
            </a:r>
            <a:r>
              <a:rPr lang="en-US" dirty="0"/>
              <a:t>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Disable </a:t>
            </a:r>
            <a:r>
              <a:rPr lang="en-US" dirty="0" err="1"/>
              <a:t>cleartext</a:t>
            </a:r>
            <a:r>
              <a:rPr lang="en-US" dirty="0"/>
              <a:t> passwords in memory</a:t>
            </a:r>
          </a:p>
          <a:p>
            <a:pPr lvl="1"/>
            <a:r>
              <a:rPr lang="en-US" dirty="0"/>
              <a:t>Apply corresponding patch and edit corresponding registry key</a:t>
            </a:r>
          </a:p>
          <a:p>
            <a:pPr lvl="1"/>
            <a:r>
              <a:rPr lang="en-US" dirty="0"/>
              <a:t>HKEY_LOCAL_MACHINE/SYSTEM/</a:t>
            </a:r>
            <a:r>
              <a:rPr lang="en-US" dirty="0" err="1"/>
              <a:t>CurrentControlSet</a:t>
            </a:r>
            <a:r>
              <a:rPr lang="en-US" dirty="0"/>
              <a:t>/Control/</a:t>
            </a:r>
            <a:r>
              <a:rPr lang="en-US" dirty="0" err="1"/>
              <a:t>SecurityProviders</a:t>
            </a:r>
            <a:r>
              <a:rPr lang="en-US" dirty="0"/>
              <a:t>/</a:t>
            </a:r>
            <a:r>
              <a:rPr lang="en-US" dirty="0" err="1"/>
              <a:t>WDigest</a:t>
            </a:r>
            <a:r>
              <a:rPr lang="en-US" dirty="0"/>
              <a:t>/</a:t>
            </a:r>
            <a:r>
              <a:rPr lang="en-US" dirty="0" err="1"/>
              <a:t>UseLogonCredential</a:t>
            </a:r>
            <a:endParaRPr lang="en-US" dirty="0"/>
          </a:p>
          <a:p>
            <a:pPr lvl="1"/>
            <a:r>
              <a:rPr lang="en-US" dirty="0"/>
              <a:t>Default in Windows 8.1 and later</a:t>
            </a:r>
          </a:p>
          <a:p>
            <a:endParaRPr lang="en-US" dirty="0"/>
          </a:p>
          <a:p>
            <a:r>
              <a:rPr lang="en-US" dirty="0"/>
              <a:t>Good account and password practices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3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3473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Offensive security</a:t>
            </a:r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/>
              <a:t>Attacker Lifecycle</a:t>
            </a:r>
          </a:p>
          <a:p>
            <a:pPr lvl="1"/>
            <a:r>
              <a:rPr lang="en-US" dirty="0"/>
              <a:t>Common tools</a:t>
            </a:r>
          </a:p>
          <a:p>
            <a:pPr lvl="1"/>
            <a:endParaRPr lang="en-US" dirty="0"/>
          </a:p>
          <a:p>
            <a:r>
              <a:rPr lang="en-US" dirty="0"/>
              <a:t>Demo</a:t>
            </a:r>
          </a:p>
          <a:p>
            <a:pPr lvl="1"/>
            <a:endParaRPr lang="en-US" dirty="0"/>
          </a:p>
          <a:p>
            <a:r>
              <a:rPr lang="en-US" dirty="0" smtClean="0"/>
              <a:t>Effective </a:t>
            </a:r>
            <a:r>
              <a:rPr lang="en-US" dirty="0"/>
              <a:t>Windows Hardening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Offensive Security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176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Offensive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Subset of the security </a:t>
            </a:r>
            <a:r>
              <a:rPr lang="en-US" dirty="0" smtClean="0"/>
              <a:t>field</a:t>
            </a:r>
            <a:endParaRPr lang="en-US" dirty="0"/>
          </a:p>
          <a:p>
            <a:pPr lvl="1"/>
            <a:r>
              <a:rPr lang="en-US" dirty="0" smtClean="0"/>
              <a:t>Focuses </a:t>
            </a:r>
            <a:r>
              <a:rPr lang="en-US" dirty="0"/>
              <a:t>on assessing the security of </a:t>
            </a:r>
            <a:r>
              <a:rPr lang="en-US" dirty="0" smtClean="0"/>
              <a:t>machines or </a:t>
            </a:r>
            <a:br>
              <a:rPr lang="en-US" dirty="0" smtClean="0"/>
            </a:br>
            <a:r>
              <a:rPr lang="en-US" dirty="0" smtClean="0"/>
              <a:t>networks </a:t>
            </a:r>
            <a:r>
              <a:rPr lang="en-US" dirty="0"/>
              <a:t>by attempting to attack them</a:t>
            </a:r>
          </a:p>
          <a:p>
            <a:pPr lvl="3"/>
            <a:endParaRPr lang="en-US" dirty="0"/>
          </a:p>
          <a:p>
            <a:r>
              <a:rPr lang="en-US" dirty="0"/>
              <a:t>Goal is to be proactive rather than </a:t>
            </a:r>
            <a:r>
              <a:rPr lang="en-US" dirty="0" smtClean="0"/>
              <a:t>reactive</a:t>
            </a:r>
          </a:p>
          <a:p>
            <a:pPr lvl="1"/>
            <a:r>
              <a:rPr lang="en-US" dirty="0" smtClean="0"/>
              <a:t>We’ve previously talked about figuring out who launched </a:t>
            </a:r>
            <a:br>
              <a:rPr lang="en-US" dirty="0" smtClean="0"/>
            </a:br>
            <a:r>
              <a:rPr lang="en-US" dirty="0" smtClean="0"/>
              <a:t>an attack, or tracing them back to their source</a:t>
            </a:r>
          </a:p>
          <a:p>
            <a:pPr lvl="1"/>
            <a:r>
              <a:rPr lang="en-US" dirty="0" smtClean="0"/>
              <a:t>Much easier to prevent it in the first place</a:t>
            </a:r>
          </a:p>
          <a:p>
            <a:r>
              <a:rPr lang="en-US" dirty="0" smtClean="0"/>
              <a:t>The best defense is a good offense!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Attacker </a:t>
            </a:r>
            <a:r>
              <a:rPr lang="en-US" dirty="0" smtClean="0"/>
              <a:t>Lifecycle</a:t>
            </a:r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4300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1603375" lvl="3" indent="-155575" algn="l" rtl="0">
              <a:spcBef>
                <a:spcPts val="500"/>
              </a:spcBef>
              <a:spcAft>
                <a:spcPts val="0"/>
              </a:spcAft>
              <a:buSzPts val="1200"/>
              <a:buNone/>
            </a:pPr>
            <a:endParaRPr/>
          </a:p>
          <a:p>
            <a:pPr marL="344488" lvl="0" indent="-153988" algn="l" rtl="0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/>
          </a:p>
        </p:txBody>
      </p:sp>
      <p:pic>
        <p:nvPicPr>
          <p:cNvPr id="75" name="Google Shape;75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0856" y="1524000"/>
            <a:ext cx="12060456" cy="43697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 flipH="1">
            <a:off x="76200" y="4693920"/>
            <a:ext cx="1143000" cy="6858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flipH="1">
            <a:off x="2057400" y="4683760"/>
            <a:ext cx="1371600" cy="6858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flipH="1">
            <a:off x="5437872" y="2743200"/>
            <a:ext cx="1143000" cy="6858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" y="2828835"/>
            <a:ext cx="4080457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Most important part – without recon (and enumeration), success is unlikely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Left Brace 8"/>
          <p:cNvSpPr/>
          <p:nvPr/>
        </p:nvSpPr>
        <p:spPr>
          <a:xfrm rot="5400000">
            <a:off x="710658" y="3329268"/>
            <a:ext cx="422481" cy="173203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64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“Knowing your target”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Involves </a:t>
            </a:r>
            <a:r>
              <a:rPr lang="en-US" dirty="0"/>
              <a:t>gathering information about the </a:t>
            </a:r>
            <a:r>
              <a:rPr lang="en-US" dirty="0" smtClean="0"/>
              <a:t>target</a:t>
            </a:r>
          </a:p>
          <a:p>
            <a:pPr lvl="1"/>
            <a:r>
              <a:rPr lang="en-US" dirty="0"/>
              <a:t>Can often be collected without the target detecting it</a:t>
            </a:r>
          </a:p>
          <a:p>
            <a:pPr lvl="1"/>
            <a:endParaRPr lang="en-US" dirty="0"/>
          </a:p>
          <a:p>
            <a:r>
              <a:rPr lang="en-US" dirty="0" smtClean="0"/>
              <a:t>Technical information</a:t>
            </a:r>
          </a:p>
          <a:p>
            <a:pPr lvl="1"/>
            <a:r>
              <a:rPr lang="en-US" dirty="0" smtClean="0"/>
              <a:t>Network information </a:t>
            </a:r>
            <a:br>
              <a:rPr lang="en-US" dirty="0" smtClean="0"/>
            </a:br>
            <a:r>
              <a:rPr lang="en-US" dirty="0" smtClean="0"/>
              <a:t>from scanning, etc.</a:t>
            </a:r>
          </a:p>
        </p:txBody>
      </p:sp>
      <p:pic>
        <p:nvPicPr>
          <p:cNvPr id="5" name="Google Shape;83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562600" y="3339960"/>
            <a:ext cx="6248400" cy="29084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382000" y="4563347"/>
            <a:ext cx="2751221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Port scanning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1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Reconnaissance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information</a:t>
            </a:r>
          </a:p>
          <a:p>
            <a:pPr lvl="1"/>
            <a:r>
              <a:rPr lang="en-US" dirty="0"/>
              <a:t>OSINT (Open Source </a:t>
            </a:r>
            <a:r>
              <a:rPr lang="en-US" dirty="0" err="1"/>
              <a:t>INTelligence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Going to a company’s website, </a:t>
            </a:r>
            <a:br>
              <a:rPr lang="en-US" dirty="0" smtClean="0"/>
            </a:br>
            <a:r>
              <a:rPr lang="en-US" dirty="0" err="1" smtClean="0"/>
              <a:t>github</a:t>
            </a:r>
            <a:r>
              <a:rPr lang="en-US" dirty="0" smtClean="0"/>
              <a:t>, </a:t>
            </a:r>
            <a:r>
              <a:rPr lang="en-US" dirty="0" err="1" smtClean="0"/>
              <a:t>trello</a:t>
            </a:r>
            <a:r>
              <a:rPr lang="en-US" dirty="0" smtClean="0"/>
              <a:t> board, etc.</a:t>
            </a:r>
          </a:p>
          <a:p>
            <a:pPr lvl="2"/>
            <a:r>
              <a:rPr lang="en-US" dirty="0" smtClean="0"/>
              <a:t>Information about employees, </a:t>
            </a:r>
            <a:br>
              <a:rPr lang="en-US" dirty="0" smtClean="0"/>
            </a:br>
            <a:r>
              <a:rPr lang="en-US" dirty="0" smtClean="0"/>
              <a:t>positions, technology they use</a:t>
            </a:r>
          </a:p>
          <a:p>
            <a:pPr lvl="2"/>
            <a:r>
              <a:rPr lang="en-US" dirty="0" smtClean="0"/>
              <a:t>Real examples: passwords in code </a:t>
            </a:r>
            <a:br>
              <a:rPr lang="en-US" dirty="0" smtClean="0"/>
            </a:br>
            <a:r>
              <a:rPr lang="en-US" dirty="0" smtClean="0"/>
              <a:t>comments, keys committed to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Goal </a:t>
            </a:r>
            <a:r>
              <a:rPr lang="en-US" dirty="0"/>
              <a:t>is to get </a:t>
            </a:r>
            <a:r>
              <a:rPr lang="en-US" dirty="0" smtClean="0"/>
              <a:t>information </a:t>
            </a:r>
            <a:r>
              <a:rPr lang="en-US" dirty="0"/>
              <a:t>you can use to get </a:t>
            </a:r>
            <a:r>
              <a:rPr lang="en-US" dirty="0" smtClean="0"/>
              <a:t>in</a:t>
            </a:r>
          </a:p>
        </p:txBody>
      </p:sp>
      <p:pic>
        <p:nvPicPr>
          <p:cNvPr id="5" name="Google Shape;84;p13"/>
          <p:cNvPicPr preferRelativeResize="0"/>
          <p:nvPr/>
        </p:nvPicPr>
        <p:blipFill rotWithShape="1">
          <a:blip r:embed="rId2">
            <a:alphaModFix/>
          </a:blip>
          <a:srcRect l="15177" t="18067" r="23034"/>
          <a:stretch/>
        </p:blipFill>
        <p:spPr>
          <a:xfrm>
            <a:off x="6535893" y="1320801"/>
            <a:ext cx="5065558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82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79415</TotalTime>
  <Words>837</Words>
  <Application>Microsoft Office PowerPoint</Application>
  <PresentationFormat>Widescreen</PresentationFormat>
  <Paragraphs>191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MS PGothic</vt:lpstr>
      <vt:lpstr>MS PGothic</vt:lpstr>
      <vt:lpstr>Arial</vt:lpstr>
      <vt:lpstr>Calibri</vt:lpstr>
      <vt:lpstr>Courier New</vt:lpstr>
      <vt:lpstr>DejaVu LGC Sans</vt:lpstr>
      <vt:lpstr>Garamond</vt:lpstr>
      <vt:lpstr>Noto Sans Symbols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Offensive Security</vt:lpstr>
      <vt:lpstr>What is Offensive Security?</vt:lpstr>
      <vt:lpstr>Attacker Lifecycle</vt:lpstr>
      <vt:lpstr>1: Reconnaissance</vt:lpstr>
      <vt:lpstr>1: Reconnaissance (continued)</vt:lpstr>
      <vt:lpstr>1.5: Enumeration</vt:lpstr>
      <vt:lpstr>2: Compromise</vt:lpstr>
      <vt:lpstr>3: Persistence</vt:lpstr>
      <vt:lpstr>3: Post Exploitation</vt:lpstr>
      <vt:lpstr>Tools and Attacks</vt:lpstr>
      <vt:lpstr>Metasploit</vt:lpstr>
      <vt:lpstr>Using Metasploit</vt:lpstr>
      <vt:lpstr>Recap: LSA and LSASS</vt:lpstr>
      <vt:lpstr>Mimikatz</vt:lpstr>
      <vt:lpstr>“Passing” Attacks</vt:lpstr>
      <vt:lpstr>“Passing” Attacks</vt:lpstr>
      <vt:lpstr>How a Pass the Hash Attack Works</vt:lpstr>
      <vt:lpstr>Exploiting a Pass the Hash Attack</vt:lpstr>
      <vt:lpstr>How a Pass the Ticket Attack Works</vt:lpstr>
      <vt:lpstr>Three Types of Tickets</vt:lpstr>
      <vt:lpstr>“Fancy” Tickets</vt:lpstr>
      <vt:lpstr>PowerPoint Presentation</vt:lpstr>
      <vt:lpstr>Windows Hardening</vt:lpstr>
      <vt:lpstr>General Hardening Tips</vt:lpstr>
      <vt:lpstr>Mimikatz-Specific Defense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1084</cp:revision>
  <cp:lastPrinted>2009-04-22T19:24:48Z</cp:lastPrinted>
  <dcterms:created xsi:type="dcterms:W3CDTF">2013-08-18T19:22:46Z</dcterms:created>
  <dcterms:modified xsi:type="dcterms:W3CDTF">2018-11-28T07:20:53Z</dcterms:modified>
</cp:coreProperties>
</file>